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741"/>
  </p:normalViewPr>
  <p:slideViewPr>
    <p:cSldViewPr snapToGrid="0">
      <p:cViewPr varScale="1">
        <p:scale>
          <a:sx n="121" d="100"/>
          <a:sy n="121" d="100"/>
        </p:scale>
        <p:origin x="200" y="3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GB"/>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5/1/25</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GB"/>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5/1/25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5/1/25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5/1/25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5/1/25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5/1/25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5/1/25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5/1/25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5/1/25</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priyanshkumarparsana1/CapStone-Project-DATA-SCIENCE/tree/main" TargetMode="External"/><Relationship Id="rId2" Type="http://schemas.openxmlformats.org/officeDocument/2006/relationships/hyperlink" Target="mailto:Pp99681n@pace.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6A709-F5F4-0448-D934-B161EE994203}"/>
              </a:ext>
            </a:extLst>
          </p:cNvPr>
          <p:cNvSpPr>
            <a:spLocks noGrp="1"/>
          </p:cNvSpPr>
          <p:nvPr>
            <p:ph type="ctrTitle"/>
          </p:nvPr>
        </p:nvSpPr>
        <p:spPr/>
        <p:txBody>
          <a:bodyPr/>
          <a:lstStyle/>
          <a:p>
            <a:r>
              <a:rPr lang="en-IN" dirty="0"/>
              <a:t>Capstone Project: Stock Price Prediction</a:t>
            </a:r>
            <a:endParaRPr lang="en-US" dirty="0"/>
          </a:p>
        </p:txBody>
      </p:sp>
      <p:sp>
        <p:nvSpPr>
          <p:cNvPr id="3" name="Subtitle 2">
            <a:extLst>
              <a:ext uri="{FF2B5EF4-FFF2-40B4-BE49-F238E27FC236}">
                <a16:creationId xmlns:a16="http://schemas.microsoft.com/office/drawing/2014/main" id="{78FEC1E5-F390-2711-8287-FAD739F5414B}"/>
              </a:ext>
            </a:extLst>
          </p:cNvPr>
          <p:cNvSpPr>
            <a:spLocks noGrp="1"/>
          </p:cNvSpPr>
          <p:nvPr>
            <p:ph type="subTitle" idx="1"/>
          </p:nvPr>
        </p:nvSpPr>
        <p:spPr/>
        <p:txBody>
          <a:bodyPr>
            <a:normAutofit fontScale="92500" lnSpcReduction="20000"/>
          </a:bodyPr>
          <a:lstStyle/>
          <a:p>
            <a:r>
              <a:rPr lang="en-US" sz="1600" dirty="0">
                <a:solidFill>
                  <a:schemeClr val="bg1"/>
                </a:solidFill>
                <a:hlinkClick r:id="rId2"/>
              </a:rPr>
              <a:t>Pp99681n@pace.edu</a:t>
            </a:r>
            <a:endParaRPr lang="en-US" sz="1600" dirty="0">
              <a:solidFill>
                <a:schemeClr val="bg1"/>
              </a:solidFill>
            </a:endParaRPr>
          </a:p>
          <a:p>
            <a:r>
              <a:rPr lang="en-US" sz="1600" dirty="0">
                <a:solidFill>
                  <a:schemeClr val="bg1"/>
                </a:solidFill>
              </a:rPr>
              <a:t>Presented by : </a:t>
            </a:r>
            <a:r>
              <a:rPr lang="en-US" sz="1600" dirty="0" err="1">
                <a:solidFill>
                  <a:schemeClr val="bg1"/>
                </a:solidFill>
              </a:rPr>
              <a:t>priyanshkumar</a:t>
            </a:r>
            <a:r>
              <a:rPr lang="en-US" sz="1600" dirty="0">
                <a:solidFill>
                  <a:schemeClr val="bg1"/>
                </a:solidFill>
              </a:rPr>
              <a:t> </a:t>
            </a:r>
            <a:r>
              <a:rPr lang="en-US" sz="1600" dirty="0" err="1">
                <a:solidFill>
                  <a:schemeClr val="bg1"/>
                </a:solidFill>
              </a:rPr>
              <a:t>parsana</a:t>
            </a:r>
            <a:r>
              <a:rPr lang="en-US" sz="1600" dirty="0">
                <a:solidFill>
                  <a:schemeClr val="bg1"/>
                </a:solidFill>
              </a:rPr>
              <a:t> </a:t>
            </a:r>
          </a:p>
          <a:p>
            <a:endParaRPr lang="en-US" sz="1600" dirty="0">
              <a:solidFill>
                <a:schemeClr val="bg1"/>
              </a:solidFill>
            </a:endParaRPr>
          </a:p>
          <a:p>
            <a:r>
              <a:rPr lang="en-US" sz="1600" dirty="0">
                <a:solidFill>
                  <a:schemeClr val="bg1"/>
                </a:solidFill>
              </a:rPr>
              <a:t>Git link : </a:t>
            </a:r>
            <a:r>
              <a:rPr lang="en-US" sz="1600" dirty="0">
                <a:solidFill>
                  <a:schemeClr val="bg1"/>
                </a:solidFill>
                <a:hlinkClick r:id="rId3"/>
              </a:rPr>
              <a:t>https://</a:t>
            </a:r>
            <a:r>
              <a:rPr lang="en-US" sz="1600" dirty="0" err="1">
                <a:solidFill>
                  <a:schemeClr val="bg1"/>
                </a:solidFill>
                <a:hlinkClick r:id="rId3"/>
              </a:rPr>
              <a:t>github.com</a:t>
            </a:r>
            <a:r>
              <a:rPr lang="en-US" sz="1600" dirty="0">
                <a:solidFill>
                  <a:schemeClr val="bg1"/>
                </a:solidFill>
                <a:hlinkClick r:id="rId3"/>
              </a:rPr>
              <a:t>/priyanshkumarparsana1/</a:t>
            </a:r>
            <a:r>
              <a:rPr lang="en-US" sz="1600" dirty="0" err="1">
                <a:solidFill>
                  <a:schemeClr val="bg1"/>
                </a:solidFill>
                <a:hlinkClick r:id="rId3"/>
              </a:rPr>
              <a:t>CapStone</a:t>
            </a:r>
            <a:r>
              <a:rPr lang="en-US" sz="1600" dirty="0">
                <a:solidFill>
                  <a:schemeClr val="bg1"/>
                </a:solidFill>
                <a:hlinkClick r:id="rId3"/>
              </a:rPr>
              <a:t>-Project-DATA-SCIENCE/tree/main</a:t>
            </a:r>
            <a:endParaRPr lang="en-US" sz="1600" dirty="0">
              <a:solidFill>
                <a:schemeClr val="bg1"/>
              </a:solidFill>
            </a:endParaRPr>
          </a:p>
        </p:txBody>
      </p:sp>
    </p:spTree>
    <p:extLst>
      <p:ext uri="{BB962C8B-B14F-4D97-AF65-F5344CB8AC3E}">
        <p14:creationId xmlns:p14="http://schemas.microsoft.com/office/powerpoint/2010/main" val="694602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241F9D0-D565-7F54-05FB-C8488BADAA82}"/>
              </a:ext>
            </a:extLst>
          </p:cNvPr>
          <p:cNvPicPr>
            <a:picLocks noChangeAspect="1"/>
          </p:cNvPicPr>
          <p:nvPr/>
        </p:nvPicPr>
        <p:blipFill>
          <a:blip r:embed="rId3"/>
          <a:srcRect r="11034" b="-1"/>
          <a:stretch/>
        </p:blipFill>
        <p:spPr>
          <a:xfrm>
            <a:off x="1460938" y="471629"/>
            <a:ext cx="9033641" cy="5914741"/>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2647789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90EEA-AC2C-0351-B8BC-48771275CFF2}"/>
              </a:ext>
            </a:extLst>
          </p:cNvPr>
          <p:cNvSpPr>
            <a:spLocks noGrp="1"/>
          </p:cNvSpPr>
          <p:nvPr>
            <p:ph type="title"/>
          </p:nvPr>
        </p:nvSpPr>
        <p:spPr/>
        <p:txBody>
          <a:bodyPr/>
          <a:lstStyle/>
          <a:p>
            <a:r>
              <a:rPr lang="en-US" dirty="0"/>
              <a:t>Building the </a:t>
            </a:r>
            <a:r>
              <a:rPr lang="en-US" dirty="0" err="1"/>
              <a:t>lstm</a:t>
            </a:r>
            <a:r>
              <a:rPr lang="en-US" dirty="0"/>
              <a:t> model </a:t>
            </a:r>
          </a:p>
        </p:txBody>
      </p:sp>
      <p:pic>
        <p:nvPicPr>
          <p:cNvPr id="5" name="Picture 4">
            <a:extLst>
              <a:ext uri="{FF2B5EF4-FFF2-40B4-BE49-F238E27FC236}">
                <a16:creationId xmlns:a16="http://schemas.microsoft.com/office/drawing/2014/main" id="{08CAC6F9-4422-05ED-1628-E733690278EE}"/>
              </a:ext>
            </a:extLst>
          </p:cNvPr>
          <p:cNvPicPr>
            <a:picLocks noChangeAspect="1"/>
          </p:cNvPicPr>
          <p:nvPr/>
        </p:nvPicPr>
        <p:blipFill>
          <a:blip r:embed="rId2"/>
          <a:stretch>
            <a:fillRect/>
          </a:stretch>
        </p:blipFill>
        <p:spPr>
          <a:xfrm>
            <a:off x="1231681" y="2097088"/>
            <a:ext cx="7772400" cy="2128541"/>
          </a:xfrm>
          <a:prstGeom prst="rect">
            <a:avLst/>
          </a:prstGeom>
        </p:spPr>
      </p:pic>
    </p:spTree>
    <p:extLst>
      <p:ext uri="{BB962C8B-B14F-4D97-AF65-F5344CB8AC3E}">
        <p14:creationId xmlns:p14="http://schemas.microsoft.com/office/powerpoint/2010/main" val="9203175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96EDA-73EF-569B-0710-F9A5B3F99C23}"/>
              </a:ext>
            </a:extLst>
          </p:cNvPr>
          <p:cNvSpPr>
            <a:spLocks noGrp="1"/>
          </p:cNvSpPr>
          <p:nvPr>
            <p:ph type="title"/>
          </p:nvPr>
        </p:nvSpPr>
        <p:spPr>
          <a:xfrm>
            <a:off x="1143001" y="910180"/>
            <a:ext cx="9905998" cy="1478570"/>
          </a:xfrm>
        </p:spPr>
        <p:txBody>
          <a:bodyPr/>
          <a:lstStyle/>
          <a:p>
            <a:pPr algn="ctr"/>
            <a:r>
              <a:rPr lang="en-US" dirty="0"/>
              <a:t>Predicting the next 5 days </a:t>
            </a:r>
            <a:br>
              <a:rPr lang="en-US" dirty="0"/>
            </a:br>
            <a:endParaRPr lang="en-US" dirty="0"/>
          </a:p>
        </p:txBody>
      </p:sp>
      <p:pic>
        <p:nvPicPr>
          <p:cNvPr id="5" name="Picture 4">
            <a:extLst>
              <a:ext uri="{FF2B5EF4-FFF2-40B4-BE49-F238E27FC236}">
                <a16:creationId xmlns:a16="http://schemas.microsoft.com/office/drawing/2014/main" id="{7FBDF499-C088-37E1-1B10-E3F2C6BFB4BD}"/>
              </a:ext>
            </a:extLst>
          </p:cNvPr>
          <p:cNvPicPr>
            <a:picLocks noChangeAspect="1"/>
          </p:cNvPicPr>
          <p:nvPr/>
        </p:nvPicPr>
        <p:blipFill>
          <a:blip r:embed="rId2"/>
          <a:stretch>
            <a:fillRect/>
          </a:stretch>
        </p:blipFill>
        <p:spPr>
          <a:xfrm>
            <a:off x="1519905" y="2757534"/>
            <a:ext cx="9152190" cy="2228804"/>
          </a:xfrm>
          <a:prstGeom prst="rect">
            <a:avLst/>
          </a:prstGeom>
        </p:spPr>
      </p:pic>
    </p:spTree>
    <p:extLst>
      <p:ext uri="{BB962C8B-B14F-4D97-AF65-F5344CB8AC3E}">
        <p14:creationId xmlns:p14="http://schemas.microsoft.com/office/powerpoint/2010/main" val="3610471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49254B-FACE-4668-C7D0-8A50880D18A3}"/>
              </a:ext>
            </a:extLst>
          </p:cNvPr>
          <p:cNvPicPr>
            <a:picLocks noChangeAspect="1"/>
          </p:cNvPicPr>
          <p:nvPr/>
        </p:nvPicPr>
        <p:blipFill>
          <a:blip r:embed="rId2"/>
          <a:stretch>
            <a:fillRect/>
          </a:stretch>
        </p:blipFill>
        <p:spPr>
          <a:xfrm>
            <a:off x="2209800" y="1222848"/>
            <a:ext cx="7772400" cy="4085907"/>
          </a:xfrm>
          <a:prstGeom prst="rect">
            <a:avLst/>
          </a:prstGeom>
        </p:spPr>
      </p:pic>
      <p:pic>
        <p:nvPicPr>
          <p:cNvPr id="7" name="Picture 6">
            <a:extLst>
              <a:ext uri="{FF2B5EF4-FFF2-40B4-BE49-F238E27FC236}">
                <a16:creationId xmlns:a16="http://schemas.microsoft.com/office/drawing/2014/main" id="{FAC798B2-6C99-8668-5282-FC3DE4295216}"/>
              </a:ext>
            </a:extLst>
          </p:cNvPr>
          <p:cNvPicPr>
            <a:picLocks noChangeAspect="1"/>
          </p:cNvPicPr>
          <p:nvPr/>
        </p:nvPicPr>
        <p:blipFill>
          <a:blip r:embed="rId3"/>
          <a:stretch>
            <a:fillRect/>
          </a:stretch>
        </p:blipFill>
        <p:spPr>
          <a:xfrm>
            <a:off x="2209800" y="5464320"/>
            <a:ext cx="7772400" cy="863600"/>
          </a:xfrm>
          <a:prstGeom prst="rect">
            <a:avLst/>
          </a:prstGeom>
        </p:spPr>
      </p:pic>
      <p:sp>
        <p:nvSpPr>
          <p:cNvPr id="8" name="TextBox 7">
            <a:extLst>
              <a:ext uri="{FF2B5EF4-FFF2-40B4-BE49-F238E27FC236}">
                <a16:creationId xmlns:a16="http://schemas.microsoft.com/office/drawing/2014/main" id="{B6627D69-89C1-6CC6-F769-145339F08C3D}"/>
              </a:ext>
            </a:extLst>
          </p:cNvPr>
          <p:cNvSpPr txBox="1"/>
          <p:nvPr/>
        </p:nvSpPr>
        <p:spPr>
          <a:xfrm>
            <a:off x="5223641" y="563081"/>
            <a:ext cx="1412759" cy="369332"/>
          </a:xfrm>
          <a:prstGeom prst="rect">
            <a:avLst/>
          </a:prstGeom>
          <a:noFill/>
        </p:spPr>
        <p:txBody>
          <a:bodyPr wrap="none" rtlCol="0">
            <a:spAutoFit/>
          </a:bodyPr>
          <a:lstStyle/>
          <a:p>
            <a:r>
              <a:rPr lang="en-US" dirty="0"/>
              <a:t>ALGORITHM </a:t>
            </a:r>
          </a:p>
        </p:txBody>
      </p:sp>
    </p:spTree>
    <p:extLst>
      <p:ext uri="{BB962C8B-B14F-4D97-AF65-F5344CB8AC3E}">
        <p14:creationId xmlns:p14="http://schemas.microsoft.com/office/powerpoint/2010/main" val="3047137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B6B6E-F4B7-5C04-E863-110591D9161D}"/>
              </a:ext>
            </a:extLst>
          </p:cNvPr>
          <p:cNvSpPr>
            <a:spLocks noGrp="1"/>
          </p:cNvSpPr>
          <p:nvPr>
            <p:ph type="title"/>
          </p:nvPr>
        </p:nvSpPr>
        <p:spPr>
          <a:xfrm>
            <a:off x="1786977" y="2179348"/>
            <a:ext cx="9905998" cy="1478570"/>
          </a:xfrm>
        </p:spPr>
        <p:txBody>
          <a:bodyPr/>
          <a:lstStyle/>
          <a:p>
            <a:r>
              <a:rPr lang="en-US" dirty="0"/>
              <a:t>EPOCHS RUNNING 45 </a:t>
            </a:r>
            <a:br>
              <a:rPr lang="en-US" dirty="0"/>
            </a:br>
            <a:endParaRPr lang="en-US" dirty="0"/>
          </a:p>
        </p:txBody>
      </p:sp>
      <p:pic>
        <p:nvPicPr>
          <p:cNvPr id="7" name="Picture 6">
            <a:extLst>
              <a:ext uri="{FF2B5EF4-FFF2-40B4-BE49-F238E27FC236}">
                <a16:creationId xmlns:a16="http://schemas.microsoft.com/office/drawing/2014/main" id="{8B0302A1-0BE9-D01E-C93B-9582FB6B24E2}"/>
              </a:ext>
            </a:extLst>
          </p:cNvPr>
          <p:cNvPicPr>
            <a:picLocks noChangeAspect="1"/>
          </p:cNvPicPr>
          <p:nvPr/>
        </p:nvPicPr>
        <p:blipFill>
          <a:blip r:embed="rId2"/>
          <a:stretch>
            <a:fillRect/>
          </a:stretch>
        </p:blipFill>
        <p:spPr>
          <a:xfrm>
            <a:off x="1786977" y="540082"/>
            <a:ext cx="7772400" cy="1635442"/>
          </a:xfrm>
          <a:prstGeom prst="rect">
            <a:avLst/>
          </a:prstGeom>
        </p:spPr>
      </p:pic>
      <p:pic>
        <p:nvPicPr>
          <p:cNvPr id="9" name="Picture 8">
            <a:extLst>
              <a:ext uri="{FF2B5EF4-FFF2-40B4-BE49-F238E27FC236}">
                <a16:creationId xmlns:a16="http://schemas.microsoft.com/office/drawing/2014/main" id="{3E82EFE6-F151-7B1C-7913-771DE7DD16C6}"/>
              </a:ext>
            </a:extLst>
          </p:cNvPr>
          <p:cNvPicPr>
            <a:picLocks noChangeAspect="1"/>
          </p:cNvPicPr>
          <p:nvPr/>
        </p:nvPicPr>
        <p:blipFill>
          <a:blip r:embed="rId3"/>
          <a:stretch>
            <a:fillRect/>
          </a:stretch>
        </p:blipFill>
        <p:spPr>
          <a:xfrm>
            <a:off x="1786977" y="3024891"/>
            <a:ext cx="3897313" cy="3364809"/>
          </a:xfrm>
          <a:prstGeom prst="rect">
            <a:avLst/>
          </a:prstGeom>
        </p:spPr>
      </p:pic>
    </p:spTree>
    <p:extLst>
      <p:ext uri="{BB962C8B-B14F-4D97-AF65-F5344CB8AC3E}">
        <p14:creationId xmlns:p14="http://schemas.microsoft.com/office/powerpoint/2010/main" val="3030200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CE387-B286-9DA8-12A4-7538EA57A6A7}"/>
              </a:ext>
            </a:extLst>
          </p:cNvPr>
          <p:cNvSpPr>
            <a:spLocks noGrp="1"/>
          </p:cNvSpPr>
          <p:nvPr>
            <p:ph type="title"/>
          </p:nvPr>
        </p:nvSpPr>
        <p:spPr>
          <a:xfrm>
            <a:off x="1658939" y="618518"/>
            <a:ext cx="10533061" cy="1478570"/>
          </a:xfrm>
        </p:spPr>
        <p:txBody>
          <a:bodyPr>
            <a:normAutofit fontScale="90000"/>
          </a:bodyPr>
          <a:lstStyle/>
          <a:p>
            <a:r>
              <a:rPr lang="en-US" dirty="0"/>
              <a:t>PREDICTION GRAPH OF </a:t>
            </a:r>
            <a:br>
              <a:rPr lang="en-US" dirty="0"/>
            </a:br>
            <a:r>
              <a:rPr lang="en-US" dirty="0"/>
              <a:t>ACTUAL PRICE VS PREDICTIED PRICE </a:t>
            </a:r>
            <a:br>
              <a:rPr lang="en-US" dirty="0"/>
            </a:br>
            <a:endParaRPr lang="en-US" dirty="0"/>
          </a:p>
        </p:txBody>
      </p:sp>
      <p:pic>
        <p:nvPicPr>
          <p:cNvPr id="5" name="Picture 4">
            <a:extLst>
              <a:ext uri="{FF2B5EF4-FFF2-40B4-BE49-F238E27FC236}">
                <a16:creationId xmlns:a16="http://schemas.microsoft.com/office/drawing/2014/main" id="{D50296B0-8601-E031-A13D-ABF8FD353716}"/>
              </a:ext>
            </a:extLst>
          </p:cNvPr>
          <p:cNvPicPr>
            <a:picLocks noChangeAspect="1"/>
          </p:cNvPicPr>
          <p:nvPr/>
        </p:nvPicPr>
        <p:blipFill>
          <a:blip r:embed="rId2"/>
          <a:stretch>
            <a:fillRect/>
          </a:stretch>
        </p:blipFill>
        <p:spPr>
          <a:xfrm>
            <a:off x="1658939" y="1811338"/>
            <a:ext cx="7772400" cy="4310663"/>
          </a:xfrm>
          <a:prstGeom prst="rect">
            <a:avLst/>
          </a:prstGeom>
        </p:spPr>
      </p:pic>
    </p:spTree>
    <p:extLst>
      <p:ext uri="{BB962C8B-B14F-4D97-AF65-F5344CB8AC3E}">
        <p14:creationId xmlns:p14="http://schemas.microsoft.com/office/powerpoint/2010/main" val="290879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F1733-052E-1104-A049-9C590E9B4235}"/>
              </a:ext>
            </a:extLst>
          </p:cNvPr>
          <p:cNvSpPr>
            <a:spLocks noGrp="1"/>
          </p:cNvSpPr>
          <p:nvPr>
            <p:ph type="title"/>
          </p:nvPr>
        </p:nvSpPr>
        <p:spPr/>
        <p:txBody>
          <a:bodyPr>
            <a:normAutofit fontScale="90000"/>
          </a:bodyPr>
          <a:lstStyle/>
          <a:p>
            <a:r>
              <a:rPr lang="en-US" dirty="0"/>
              <a:t>Accuracy calculation and making output </a:t>
            </a:r>
            <a:br>
              <a:rPr lang="en-US" dirty="0"/>
            </a:br>
            <a:r>
              <a:rPr lang="en-US" dirty="0"/>
              <a:t>for next 5 days </a:t>
            </a:r>
            <a:br>
              <a:rPr lang="en-US" dirty="0"/>
            </a:br>
            <a:endParaRPr lang="en-US" dirty="0"/>
          </a:p>
        </p:txBody>
      </p:sp>
      <p:pic>
        <p:nvPicPr>
          <p:cNvPr id="5" name="Picture 4">
            <a:extLst>
              <a:ext uri="{FF2B5EF4-FFF2-40B4-BE49-F238E27FC236}">
                <a16:creationId xmlns:a16="http://schemas.microsoft.com/office/drawing/2014/main" id="{C43BC390-8D03-8020-6E6D-B9257BDBD1D3}"/>
              </a:ext>
            </a:extLst>
          </p:cNvPr>
          <p:cNvPicPr>
            <a:picLocks noChangeAspect="1"/>
          </p:cNvPicPr>
          <p:nvPr/>
        </p:nvPicPr>
        <p:blipFill>
          <a:blip r:embed="rId2"/>
          <a:stretch>
            <a:fillRect/>
          </a:stretch>
        </p:blipFill>
        <p:spPr>
          <a:xfrm>
            <a:off x="1471613" y="2126587"/>
            <a:ext cx="7772400" cy="4112895"/>
          </a:xfrm>
          <a:prstGeom prst="rect">
            <a:avLst/>
          </a:prstGeom>
        </p:spPr>
      </p:pic>
    </p:spTree>
    <p:extLst>
      <p:ext uri="{BB962C8B-B14F-4D97-AF65-F5344CB8AC3E}">
        <p14:creationId xmlns:p14="http://schemas.microsoft.com/office/powerpoint/2010/main" val="4113881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F09E0-5266-5E52-64E7-E24BDF053711}"/>
              </a:ext>
            </a:extLst>
          </p:cNvPr>
          <p:cNvSpPr>
            <a:spLocks noGrp="1"/>
          </p:cNvSpPr>
          <p:nvPr>
            <p:ph type="title"/>
          </p:nvPr>
        </p:nvSpPr>
        <p:spPr>
          <a:xfrm>
            <a:off x="1143001" y="1318606"/>
            <a:ext cx="9905998" cy="1478570"/>
          </a:xfrm>
        </p:spPr>
        <p:txBody>
          <a:bodyPr/>
          <a:lstStyle/>
          <a:p>
            <a:r>
              <a:rPr lang="en-US" dirty="0"/>
              <a:t>Lets us also run the code and understand </a:t>
            </a:r>
            <a:br>
              <a:rPr lang="en-US" dirty="0"/>
            </a:br>
            <a:endParaRPr lang="en-US" dirty="0"/>
          </a:p>
        </p:txBody>
      </p:sp>
    </p:spTree>
    <p:extLst>
      <p:ext uri="{BB962C8B-B14F-4D97-AF65-F5344CB8AC3E}">
        <p14:creationId xmlns:p14="http://schemas.microsoft.com/office/powerpoint/2010/main" val="7691724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A24B18-140E-1A25-BC02-B8BE0F6F6ED7}"/>
              </a:ext>
            </a:extLst>
          </p:cNvPr>
          <p:cNvSpPr>
            <a:spLocks noGrp="1"/>
          </p:cNvSpPr>
          <p:nvPr>
            <p:ph idx="1"/>
          </p:nvPr>
        </p:nvSpPr>
        <p:spPr>
          <a:xfrm>
            <a:off x="1330598" y="1251003"/>
            <a:ext cx="9905999" cy="4592747"/>
          </a:xfrm>
        </p:spPr>
        <p:txBody>
          <a:bodyPr>
            <a:normAutofit fontScale="77500" lnSpcReduction="20000"/>
          </a:bodyPr>
          <a:lstStyle/>
          <a:p>
            <a:r>
              <a:rPr lang="en-IN" b="1" dirty="0"/>
              <a:t>Conclusion</a:t>
            </a:r>
          </a:p>
          <a:p>
            <a:r>
              <a:rPr lang="en-IN" dirty="0"/>
              <a:t>This project demonstrates how to use deep learning techniques, particularly LSTM networks, for time series forecasting. It showcases practical applications in financial </a:t>
            </a:r>
            <a:r>
              <a:rPr lang="en-IN" dirty="0" err="1"/>
              <a:t>modeling</a:t>
            </a:r>
            <a:r>
              <a:rPr lang="en-IN" dirty="0"/>
              <a:t> and prediction.</a:t>
            </a:r>
          </a:p>
          <a:p>
            <a:pPr algn="l"/>
            <a:r>
              <a:rPr lang="en-IN" b="0" i="0" dirty="0">
                <a:solidFill>
                  <a:srgbClr val="F0F6FC"/>
                </a:solidFill>
                <a:effectLst/>
                <a:latin typeface="-apple-system"/>
              </a:rPr>
              <a:t>Machine learning models can provide valuable predictions but are still limited by real-world uncertainties.</a:t>
            </a:r>
          </a:p>
          <a:p>
            <a:pPr algn="l"/>
            <a:endParaRPr lang="en-IN" b="0" i="0" dirty="0">
              <a:solidFill>
                <a:srgbClr val="F0F6FC"/>
              </a:solidFill>
              <a:effectLst/>
              <a:latin typeface="-apple-system"/>
            </a:endParaRPr>
          </a:p>
          <a:p>
            <a:pPr algn="l"/>
            <a:r>
              <a:rPr lang="en-IN" b="1" i="0" dirty="0">
                <a:solidFill>
                  <a:srgbClr val="F0F6FC"/>
                </a:solidFill>
                <a:effectLst/>
                <a:latin typeface="-apple-system"/>
              </a:rPr>
              <a:t>Future Work</a:t>
            </a:r>
          </a:p>
          <a:p>
            <a:pPr algn="l">
              <a:buFont typeface="Arial" panose="020B0604020202020204" pitchFamily="34" charset="0"/>
              <a:buChar char="•"/>
            </a:pPr>
            <a:r>
              <a:rPr lang="en-IN" b="0" i="0" dirty="0">
                <a:solidFill>
                  <a:srgbClr val="F0F6FC"/>
                </a:solidFill>
                <a:effectLst/>
                <a:latin typeface="-apple-system"/>
              </a:rPr>
              <a:t>Include sentiment analysis from news headlines.</a:t>
            </a:r>
          </a:p>
          <a:p>
            <a:pPr algn="l">
              <a:buFont typeface="Arial" panose="020B0604020202020204" pitchFamily="34" charset="0"/>
              <a:buChar char="•"/>
            </a:pPr>
            <a:r>
              <a:rPr lang="en-IN" b="0" i="0" dirty="0">
                <a:solidFill>
                  <a:srgbClr val="F0F6FC"/>
                </a:solidFill>
                <a:effectLst/>
                <a:latin typeface="-apple-system"/>
              </a:rPr>
              <a:t>Use more complex deep learning architectures.</a:t>
            </a:r>
          </a:p>
          <a:p>
            <a:pPr algn="l">
              <a:buFont typeface="Arial" panose="020B0604020202020204" pitchFamily="34" charset="0"/>
              <a:buChar char="•"/>
            </a:pPr>
            <a:r>
              <a:rPr lang="en-IN" b="0" i="0" dirty="0">
                <a:solidFill>
                  <a:srgbClr val="F0F6FC"/>
                </a:solidFill>
                <a:effectLst/>
                <a:latin typeface="-apple-system"/>
              </a:rPr>
              <a:t>Develop a real-time prediction web app.</a:t>
            </a:r>
          </a:p>
          <a:p>
            <a:pPr marL="0" indent="0" algn="l">
              <a:buNone/>
            </a:pPr>
            <a:br>
              <a:rPr lang="en-IN" b="0" i="0" dirty="0">
                <a:solidFill>
                  <a:srgbClr val="F0F6FC"/>
                </a:solidFill>
                <a:effectLst/>
                <a:latin typeface="-apple-system"/>
              </a:rPr>
            </a:br>
            <a:endParaRPr lang="en-IN" b="0" i="0" dirty="0">
              <a:solidFill>
                <a:srgbClr val="F0F6FC"/>
              </a:solidFill>
              <a:effectLst/>
              <a:latin typeface="-apple-system"/>
            </a:endParaRPr>
          </a:p>
          <a:p>
            <a:endParaRPr lang="en-US" dirty="0"/>
          </a:p>
        </p:txBody>
      </p:sp>
    </p:spTree>
    <p:extLst>
      <p:ext uri="{BB962C8B-B14F-4D97-AF65-F5344CB8AC3E}">
        <p14:creationId xmlns:p14="http://schemas.microsoft.com/office/powerpoint/2010/main" val="23640031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26926-BF32-F73F-2E85-D06C148C784D}"/>
              </a:ext>
            </a:extLst>
          </p:cNvPr>
          <p:cNvSpPr>
            <a:spLocks noGrp="1"/>
          </p:cNvSpPr>
          <p:nvPr>
            <p:ph type="title"/>
          </p:nvPr>
        </p:nvSpPr>
        <p:spPr>
          <a:xfrm>
            <a:off x="994268" y="1511486"/>
            <a:ext cx="9905998" cy="1478570"/>
          </a:xfrm>
        </p:spPr>
        <p:txBody>
          <a:bodyPr>
            <a:normAutofit/>
          </a:bodyPr>
          <a:lstStyle/>
          <a:p>
            <a:pPr algn="ctr"/>
            <a:r>
              <a:rPr lang="en-US" sz="8800" dirty="0"/>
              <a:t>Thankyou</a:t>
            </a:r>
          </a:p>
        </p:txBody>
      </p:sp>
      <p:sp>
        <p:nvSpPr>
          <p:cNvPr id="3" name="Content Placeholder 2">
            <a:extLst>
              <a:ext uri="{FF2B5EF4-FFF2-40B4-BE49-F238E27FC236}">
                <a16:creationId xmlns:a16="http://schemas.microsoft.com/office/drawing/2014/main" id="{1603F301-A337-6E50-3F4F-8918DCE3BC6C}"/>
              </a:ext>
            </a:extLst>
          </p:cNvPr>
          <p:cNvSpPr>
            <a:spLocks noGrp="1"/>
          </p:cNvSpPr>
          <p:nvPr>
            <p:ph idx="1"/>
          </p:nvPr>
        </p:nvSpPr>
        <p:spPr>
          <a:xfrm>
            <a:off x="1141413" y="2990056"/>
            <a:ext cx="9905999" cy="3541714"/>
          </a:xfrm>
        </p:spPr>
        <p:txBody>
          <a:bodyPr/>
          <a:lstStyle/>
          <a:p>
            <a:pPr algn="l"/>
            <a:r>
              <a:rPr lang="en-IN" b="1" i="0" dirty="0">
                <a:solidFill>
                  <a:srgbClr val="F0F6FC"/>
                </a:solidFill>
                <a:effectLst/>
                <a:latin typeface="-apple-system"/>
              </a:rPr>
              <a:t>👤 Author</a:t>
            </a:r>
          </a:p>
          <a:p>
            <a:pPr algn="l"/>
            <a:r>
              <a:rPr lang="en-IN" b="1" i="0" dirty="0" err="1">
                <a:solidFill>
                  <a:srgbClr val="F0F6FC"/>
                </a:solidFill>
                <a:effectLst/>
                <a:latin typeface="-apple-system"/>
              </a:rPr>
              <a:t>Priyanshkumar</a:t>
            </a:r>
            <a:r>
              <a:rPr lang="en-IN" b="1" i="0" dirty="0">
                <a:solidFill>
                  <a:srgbClr val="F0F6FC"/>
                </a:solidFill>
                <a:effectLst/>
                <a:latin typeface="-apple-system"/>
              </a:rPr>
              <a:t> </a:t>
            </a:r>
            <a:r>
              <a:rPr lang="en-IN" b="1" i="0" dirty="0" err="1">
                <a:solidFill>
                  <a:srgbClr val="F0F6FC"/>
                </a:solidFill>
                <a:effectLst/>
                <a:latin typeface="-apple-system"/>
              </a:rPr>
              <a:t>Parsana</a:t>
            </a:r>
            <a:r>
              <a:rPr lang="en-IN" b="1" i="0" dirty="0">
                <a:solidFill>
                  <a:srgbClr val="F0F6FC"/>
                </a:solidFill>
                <a:effectLst/>
                <a:latin typeface="-apple-system"/>
              </a:rPr>
              <a:t>.    PP99681N</a:t>
            </a:r>
            <a:br>
              <a:rPr lang="en-IN" b="0" i="0" dirty="0">
                <a:solidFill>
                  <a:srgbClr val="F0F6FC"/>
                </a:solidFill>
                <a:effectLst/>
                <a:latin typeface="-apple-system"/>
              </a:rPr>
            </a:br>
            <a:r>
              <a:rPr lang="en-IN" b="0" i="0" dirty="0">
                <a:solidFill>
                  <a:srgbClr val="F0F6FC"/>
                </a:solidFill>
                <a:effectLst/>
                <a:latin typeface="-apple-system"/>
              </a:rPr>
              <a:t>Data Science Capstone | Pace University | April 2025</a:t>
            </a:r>
          </a:p>
          <a:p>
            <a:endParaRPr lang="en-US" dirty="0"/>
          </a:p>
        </p:txBody>
      </p:sp>
    </p:spTree>
    <p:extLst>
      <p:ext uri="{BB962C8B-B14F-4D97-AF65-F5344CB8AC3E}">
        <p14:creationId xmlns:p14="http://schemas.microsoft.com/office/powerpoint/2010/main" val="3505874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C9679-AEE3-9BED-C3C1-2BD606B469E7}"/>
              </a:ext>
            </a:extLst>
          </p:cNvPr>
          <p:cNvSpPr>
            <a:spLocks noGrp="1"/>
          </p:cNvSpPr>
          <p:nvPr>
            <p:ph type="title"/>
          </p:nvPr>
        </p:nvSpPr>
        <p:spPr/>
        <p:txBody>
          <a:bodyPr/>
          <a:lstStyle/>
          <a:p>
            <a:r>
              <a:rPr lang="en-IN" sz="3600" dirty="0"/>
              <a:t>PROBLEM</a:t>
            </a:r>
            <a:r>
              <a:rPr lang="en-IN" sz="3600" spc="130" dirty="0"/>
              <a:t> </a:t>
            </a:r>
            <a:r>
              <a:rPr lang="en-IN" sz="3600" spc="80" dirty="0"/>
              <a:t>STATEMENT</a:t>
            </a:r>
            <a:endParaRPr lang="en-US" dirty="0"/>
          </a:p>
        </p:txBody>
      </p:sp>
      <p:sp>
        <p:nvSpPr>
          <p:cNvPr id="3" name="Content Placeholder 2">
            <a:extLst>
              <a:ext uri="{FF2B5EF4-FFF2-40B4-BE49-F238E27FC236}">
                <a16:creationId xmlns:a16="http://schemas.microsoft.com/office/drawing/2014/main" id="{CF847615-CBD3-03C3-CFB7-A4E8B31319E1}"/>
              </a:ext>
            </a:extLst>
          </p:cNvPr>
          <p:cNvSpPr>
            <a:spLocks noGrp="1"/>
          </p:cNvSpPr>
          <p:nvPr>
            <p:ph idx="1"/>
          </p:nvPr>
        </p:nvSpPr>
        <p:spPr/>
        <p:txBody>
          <a:bodyPr/>
          <a:lstStyle/>
          <a:p>
            <a:r>
              <a:rPr lang="en-IN" dirty="0"/>
              <a:t>Stock markets are volatile and influenced by multiple factors. Predicting stock prices can help investors make better decisions. Traditional methods struggle with complex patterns in financial time series data, but machine learning may capture these patterns more effectively.</a:t>
            </a:r>
          </a:p>
          <a:p>
            <a:endParaRPr lang="en-US" dirty="0"/>
          </a:p>
        </p:txBody>
      </p:sp>
    </p:spTree>
    <p:extLst>
      <p:ext uri="{BB962C8B-B14F-4D97-AF65-F5344CB8AC3E}">
        <p14:creationId xmlns:p14="http://schemas.microsoft.com/office/powerpoint/2010/main" val="4068300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EB0B3-801B-74AE-66F9-21B580149270}"/>
              </a:ext>
            </a:extLst>
          </p:cNvPr>
          <p:cNvSpPr>
            <a:spLocks noGrp="1"/>
          </p:cNvSpPr>
          <p:nvPr>
            <p:ph type="title"/>
          </p:nvPr>
        </p:nvSpPr>
        <p:spPr/>
        <p:txBody>
          <a:bodyPr/>
          <a:lstStyle/>
          <a:p>
            <a:r>
              <a:rPr lang="en-IN" sz="3600" dirty="0"/>
              <a:t>PROJECT</a:t>
            </a:r>
            <a:r>
              <a:rPr lang="en-IN" sz="3600" spc="75" dirty="0"/>
              <a:t> </a:t>
            </a:r>
            <a:r>
              <a:rPr lang="en-IN" sz="3600" spc="175" dirty="0"/>
              <a:t>GOALS</a:t>
            </a:r>
            <a:endParaRPr lang="en-US" dirty="0"/>
          </a:p>
        </p:txBody>
      </p:sp>
      <p:sp>
        <p:nvSpPr>
          <p:cNvPr id="3" name="Content Placeholder 2">
            <a:extLst>
              <a:ext uri="{FF2B5EF4-FFF2-40B4-BE49-F238E27FC236}">
                <a16:creationId xmlns:a16="http://schemas.microsoft.com/office/drawing/2014/main" id="{6FEC723B-23CC-214C-777D-544AF31C7291}"/>
              </a:ext>
            </a:extLst>
          </p:cNvPr>
          <p:cNvSpPr>
            <a:spLocks noGrp="1"/>
          </p:cNvSpPr>
          <p:nvPr>
            <p:ph idx="1"/>
          </p:nvPr>
        </p:nvSpPr>
        <p:spPr/>
        <p:txBody>
          <a:bodyPr/>
          <a:lstStyle/>
          <a:p>
            <a:r>
              <a:rPr lang="en-US" sz="2400" spc="-120" dirty="0">
                <a:latin typeface="+mn-lt"/>
                <a:cs typeface="Verdana"/>
              </a:rPr>
              <a:t>1.Data</a:t>
            </a:r>
            <a:r>
              <a:rPr lang="en-US" sz="2400" spc="-245" dirty="0">
                <a:latin typeface="+mn-lt"/>
                <a:cs typeface="Verdana"/>
              </a:rPr>
              <a:t> </a:t>
            </a:r>
            <a:r>
              <a:rPr lang="en-US" sz="2400" spc="90" dirty="0">
                <a:latin typeface="+mn-lt"/>
                <a:cs typeface="Verdana"/>
              </a:rPr>
              <a:t>science</a:t>
            </a:r>
            <a:r>
              <a:rPr lang="en-US" sz="2400" spc="-245" dirty="0">
                <a:latin typeface="+mn-lt"/>
                <a:cs typeface="Verdana"/>
              </a:rPr>
              <a:t> </a:t>
            </a:r>
            <a:r>
              <a:rPr lang="en-US" sz="2400" dirty="0">
                <a:latin typeface="+mn-lt"/>
                <a:cs typeface="Verdana"/>
              </a:rPr>
              <a:t>to</a:t>
            </a:r>
            <a:r>
              <a:rPr lang="en-US" sz="2400" spc="-245" dirty="0">
                <a:latin typeface="+mn-lt"/>
                <a:cs typeface="Verdana"/>
              </a:rPr>
              <a:t> </a:t>
            </a:r>
            <a:r>
              <a:rPr lang="en-US" sz="2400" spc="-50" dirty="0">
                <a:latin typeface="+mn-lt"/>
                <a:cs typeface="Verdana"/>
              </a:rPr>
              <a:t>analyze</a:t>
            </a:r>
            <a:r>
              <a:rPr lang="en-US" sz="2400" spc="-245" dirty="0">
                <a:latin typeface="+mn-lt"/>
                <a:cs typeface="Verdana"/>
              </a:rPr>
              <a:t> </a:t>
            </a:r>
            <a:r>
              <a:rPr lang="en-US" sz="2400" spc="-10" dirty="0">
                <a:latin typeface="+mn-lt"/>
                <a:cs typeface="Verdana"/>
              </a:rPr>
              <a:t>stock</a:t>
            </a:r>
            <a:r>
              <a:rPr lang="en-US" sz="2400" spc="-240" dirty="0">
                <a:latin typeface="+mn-lt"/>
                <a:cs typeface="Verdana"/>
              </a:rPr>
              <a:t> </a:t>
            </a:r>
            <a:r>
              <a:rPr lang="en-US" sz="2400" spc="-10" dirty="0">
                <a:latin typeface="+mn-lt"/>
                <a:cs typeface="Verdana"/>
              </a:rPr>
              <a:t>behavior.</a:t>
            </a:r>
          </a:p>
          <a:p>
            <a:r>
              <a:rPr lang="en-US" sz="2400" spc="-10" dirty="0">
                <a:latin typeface="+mn-lt"/>
                <a:cs typeface="Verdana"/>
              </a:rPr>
              <a:t>2.</a:t>
            </a:r>
            <a:r>
              <a:rPr lang="en-US" sz="2400" dirty="0">
                <a:latin typeface="+mn-lt"/>
                <a:cs typeface="Verdana"/>
              </a:rPr>
              <a:t>Predict</a:t>
            </a:r>
            <a:r>
              <a:rPr lang="en-US" sz="2400" spc="-220" dirty="0">
                <a:latin typeface="+mn-lt"/>
                <a:cs typeface="Verdana"/>
              </a:rPr>
              <a:t> </a:t>
            </a:r>
            <a:r>
              <a:rPr lang="en-US" sz="2400" spc="-10" dirty="0">
                <a:latin typeface="+mn-lt"/>
                <a:cs typeface="Verdana"/>
              </a:rPr>
              <a:t>outcomes for future trading days.</a:t>
            </a:r>
          </a:p>
          <a:p>
            <a:r>
              <a:rPr lang="en-US" sz="2400" spc="-25" dirty="0">
                <a:latin typeface="+mn-lt"/>
                <a:cs typeface="Verdana"/>
              </a:rPr>
              <a:t>3.Provide</a:t>
            </a:r>
            <a:r>
              <a:rPr lang="en-US" sz="2400" spc="-254" dirty="0">
                <a:latin typeface="+mn-lt"/>
                <a:cs typeface="Verdana"/>
              </a:rPr>
              <a:t> </a:t>
            </a:r>
            <a:r>
              <a:rPr lang="en-US" sz="2400" dirty="0">
                <a:latin typeface="+mn-lt"/>
                <a:cs typeface="Verdana"/>
              </a:rPr>
              <a:t>actionable</a:t>
            </a:r>
            <a:r>
              <a:rPr lang="en-US" sz="2400" spc="-250" dirty="0">
                <a:latin typeface="+mn-lt"/>
                <a:cs typeface="Verdana"/>
              </a:rPr>
              <a:t> </a:t>
            </a:r>
            <a:r>
              <a:rPr lang="en-US" sz="2400" spc="-60" dirty="0">
                <a:latin typeface="+mn-lt"/>
                <a:cs typeface="Verdana"/>
              </a:rPr>
              <a:t>insights</a:t>
            </a:r>
            <a:r>
              <a:rPr lang="en-US" sz="2400" spc="-250" dirty="0">
                <a:latin typeface="+mn-lt"/>
                <a:cs typeface="Verdana"/>
              </a:rPr>
              <a:t> </a:t>
            </a:r>
            <a:r>
              <a:rPr lang="en-US" sz="2400" spc="-110" dirty="0">
                <a:latin typeface="+mn-lt"/>
                <a:cs typeface="Verdana"/>
              </a:rPr>
              <a:t>through</a:t>
            </a:r>
            <a:r>
              <a:rPr lang="en-US" sz="2400" spc="-250" dirty="0">
                <a:latin typeface="+mn-lt"/>
                <a:cs typeface="Verdana"/>
              </a:rPr>
              <a:t> </a:t>
            </a:r>
            <a:r>
              <a:rPr lang="en-US" sz="2400" spc="-75" dirty="0">
                <a:latin typeface="+mn-lt"/>
                <a:cs typeface="Verdana"/>
              </a:rPr>
              <a:t>interactive</a:t>
            </a:r>
            <a:r>
              <a:rPr lang="en-US" sz="2400" spc="-250" dirty="0">
                <a:latin typeface="+mn-lt"/>
                <a:cs typeface="Verdana"/>
              </a:rPr>
              <a:t> </a:t>
            </a:r>
            <a:r>
              <a:rPr lang="en-US" sz="2400" spc="-50" dirty="0">
                <a:latin typeface="+mn-lt"/>
                <a:cs typeface="Verdana"/>
              </a:rPr>
              <a:t>visualizations.</a:t>
            </a:r>
            <a:endParaRPr lang="en-US" sz="2400" dirty="0">
              <a:latin typeface="+mn-lt"/>
              <a:cs typeface="Verdana"/>
            </a:endParaRPr>
          </a:p>
          <a:p>
            <a:pPr marL="0" indent="0">
              <a:buNone/>
            </a:pPr>
            <a:endParaRPr lang="en-US" sz="2400" dirty="0">
              <a:latin typeface="+mn-lt"/>
              <a:cs typeface="Verdana"/>
            </a:endParaRPr>
          </a:p>
          <a:p>
            <a:endParaRPr lang="en-US" sz="2400" spc="-10" dirty="0">
              <a:latin typeface="+mn-lt"/>
              <a:cs typeface="Verdana"/>
            </a:endParaRPr>
          </a:p>
        </p:txBody>
      </p:sp>
    </p:spTree>
    <p:extLst>
      <p:ext uri="{BB962C8B-B14F-4D97-AF65-F5344CB8AC3E}">
        <p14:creationId xmlns:p14="http://schemas.microsoft.com/office/powerpoint/2010/main" val="3531394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5199C-89BF-9C00-B62C-B93AD310E160}"/>
              </a:ext>
            </a:extLst>
          </p:cNvPr>
          <p:cNvSpPr>
            <a:spLocks noGrp="1"/>
          </p:cNvSpPr>
          <p:nvPr>
            <p:ph type="title"/>
          </p:nvPr>
        </p:nvSpPr>
        <p:spPr/>
        <p:txBody>
          <a:bodyPr/>
          <a:lstStyle/>
          <a:p>
            <a:r>
              <a:rPr lang="en-IN" sz="3600" b="0" spc="-140" dirty="0">
                <a:latin typeface="Verdana"/>
                <a:cs typeface="Verdana"/>
              </a:rPr>
              <a:t>Key</a:t>
            </a:r>
            <a:r>
              <a:rPr lang="en-IN" sz="3600" b="0" spc="-345" dirty="0">
                <a:latin typeface="Verdana"/>
                <a:cs typeface="Verdana"/>
              </a:rPr>
              <a:t> </a:t>
            </a:r>
            <a:r>
              <a:rPr lang="en-IN" sz="3600" b="0" spc="-10" dirty="0">
                <a:latin typeface="Verdana"/>
                <a:cs typeface="Verdana"/>
              </a:rPr>
              <a:t>Objectives </a:t>
            </a:r>
            <a:endParaRPr lang="en-US" dirty="0"/>
          </a:p>
        </p:txBody>
      </p:sp>
      <p:sp>
        <p:nvSpPr>
          <p:cNvPr id="3" name="Content Placeholder 2">
            <a:extLst>
              <a:ext uri="{FF2B5EF4-FFF2-40B4-BE49-F238E27FC236}">
                <a16:creationId xmlns:a16="http://schemas.microsoft.com/office/drawing/2014/main" id="{13543DE0-A13A-051E-C276-DE193D763031}"/>
              </a:ext>
            </a:extLst>
          </p:cNvPr>
          <p:cNvSpPr>
            <a:spLocks noGrp="1"/>
          </p:cNvSpPr>
          <p:nvPr>
            <p:ph idx="1"/>
          </p:nvPr>
        </p:nvSpPr>
        <p:spPr>
          <a:xfrm>
            <a:off x="1141412" y="1948545"/>
            <a:ext cx="9905999" cy="3541714"/>
          </a:xfrm>
        </p:spPr>
        <p:txBody>
          <a:bodyPr>
            <a:normAutofit/>
          </a:bodyPr>
          <a:lstStyle/>
          <a:p>
            <a:pPr marL="411480" indent="-406400">
              <a:lnSpc>
                <a:spcPct val="100000"/>
              </a:lnSpc>
              <a:spcBef>
                <a:spcPts val="705"/>
              </a:spcBef>
              <a:buSzPct val="98412"/>
              <a:buAutoNum type="arabicPeriod"/>
              <a:tabLst>
                <a:tab pos="411480" algn="l"/>
              </a:tabLst>
            </a:pPr>
            <a:r>
              <a:rPr lang="en-IN" sz="2400" spc="-105" dirty="0">
                <a:latin typeface="+mn-lt"/>
                <a:cs typeface="Verdana"/>
              </a:rPr>
              <a:t>Data</a:t>
            </a:r>
            <a:r>
              <a:rPr lang="en-IN" sz="2400" spc="-215" dirty="0">
                <a:latin typeface="+mn-lt"/>
                <a:cs typeface="Verdana"/>
              </a:rPr>
              <a:t> </a:t>
            </a:r>
            <a:r>
              <a:rPr lang="en-IN" sz="2400" spc="-45" dirty="0">
                <a:latin typeface="+mn-lt"/>
                <a:cs typeface="Verdana"/>
              </a:rPr>
              <a:t>Acquisition</a:t>
            </a:r>
            <a:r>
              <a:rPr lang="en-IN" sz="2400" spc="-210" dirty="0">
                <a:latin typeface="+mn-lt"/>
                <a:cs typeface="Verdana"/>
              </a:rPr>
              <a:t> </a:t>
            </a:r>
            <a:r>
              <a:rPr lang="en-IN" sz="2400" dirty="0">
                <a:latin typeface="+mn-lt"/>
                <a:cs typeface="Verdana"/>
              </a:rPr>
              <a:t>&amp;</a:t>
            </a:r>
            <a:r>
              <a:rPr lang="en-IN" sz="2400" spc="-210" dirty="0">
                <a:latin typeface="+mn-lt"/>
                <a:cs typeface="Verdana"/>
              </a:rPr>
              <a:t> </a:t>
            </a:r>
            <a:r>
              <a:rPr lang="en-IN" sz="2400" spc="-70" dirty="0">
                <a:latin typeface="+mn-lt"/>
                <a:cs typeface="Verdana"/>
              </a:rPr>
              <a:t>Preparation</a:t>
            </a:r>
            <a:r>
              <a:rPr lang="en-IN" sz="2400" spc="-210" dirty="0">
                <a:latin typeface="+mn-lt"/>
                <a:cs typeface="Verdana"/>
              </a:rPr>
              <a:t> </a:t>
            </a:r>
            <a:r>
              <a:rPr lang="en-IN" sz="2400" spc="-300" dirty="0">
                <a:latin typeface="+mn-lt"/>
                <a:cs typeface="Verdana"/>
              </a:rPr>
              <a:t>–</a:t>
            </a:r>
            <a:r>
              <a:rPr lang="en-IN" sz="2400" spc="-210" dirty="0">
                <a:latin typeface="+mn-lt"/>
                <a:cs typeface="Verdana"/>
              </a:rPr>
              <a:t> </a:t>
            </a:r>
            <a:r>
              <a:rPr lang="en-IN" sz="2400" spc="-75" dirty="0">
                <a:latin typeface="+mn-lt"/>
                <a:cs typeface="Verdana"/>
              </a:rPr>
              <a:t>Ensure</a:t>
            </a:r>
            <a:r>
              <a:rPr lang="en-IN" sz="2400" spc="-210" dirty="0">
                <a:latin typeface="+mn-lt"/>
                <a:cs typeface="Verdana"/>
              </a:rPr>
              <a:t> </a:t>
            </a:r>
            <a:r>
              <a:rPr lang="en-IN" sz="2400" spc="-10" dirty="0">
                <a:latin typeface="+mn-lt"/>
                <a:cs typeface="Verdana"/>
              </a:rPr>
              <a:t>accurate</a:t>
            </a:r>
            <a:r>
              <a:rPr lang="en-IN" sz="2400" spc="-215" dirty="0">
                <a:latin typeface="+mn-lt"/>
                <a:cs typeface="Verdana"/>
              </a:rPr>
              <a:t> </a:t>
            </a:r>
            <a:r>
              <a:rPr lang="en-IN" sz="2400" spc="-10" dirty="0">
                <a:latin typeface="+mn-lt"/>
                <a:cs typeface="Verdana"/>
              </a:rPr>
              <a:t>analysis.</a:t>
            </a:r>
            <a:endParaRPr lang="en-IN" sz="2400" dirty="0">
              <a:latin typeface="+mn-lt"/>
              <a:cs typeface="Verdana"/>
            </a:endParaRPr>
          </a:p>
          <a:p>
            <a:pPr marL="411480" indent="-406400">
              <a:lnSpc>
                <a:spcPct val="100000"/>
              </a:lnSpc>
              <a:spcBef>
                <a:spcPts val="610"/>
              </a:spcBef>
              <a:buSzPct val="98412"/>
              <a:buAutoNum type="arabicPeriod"/>
              <a:tabLst>
                <a:tab pos="411480" algn="l"/>
              </a:tabLst>
            </a:pPr>
            <a:r>
              <a:rPr lang="en-IN" sz="2400" spc="-75" dirty="0">
                <a:latin typeface="+mn-lt"/>
                <a:cs typeface="Verdana"/>
              </a:rPr>
              <a:t>Exploratory</a:t>
            </a:r>
            <a:r>
              <a:rPr lang="en-IN" sz="2400" spc="-215" dirty="0">
                <a:latin typeface="+mn-lt"/>
                <a:cs typeface="Verdana"/>
              </a:rPr>
              <a:t> </a:t>
            </a:r>
            <a:r>
              <a:rPr lang="en-IN" sz="2400" spc="-105" dirty="0">
                <a:latin typeface="+mn-lt"/>
                <a:cs typeface="Verdana"/>
              </a:rPr>
              <a:t>Data</a:t>
            </a:r>
            <a:r>
              <a:rPr lang="en-IN" sz="2400" spc="-210" dirty="0">
                <a:latin typeface="+mn-lt"/>
                <a:cs typeface="Verdana"/>
              </a:rPr>
              <a:t> </a:t>
            </a:r>
            <a:r>
              <a:rPr lang="en-IN" sz="2400" spc="-40" dirty="0">
                <a:latin typeface="+mn-lt"/>
                <a:cs typeface="Verdana"/>
              </a:rPr>
              <a:t>Analysis</a:t>
            </a:r>
            <a:r>
              <a:rPr lang="en-IN" sz="2400" spc="-210" dirty="0">
                <a:latin typeface="+mn-lt"/>
                <a:cs typeface="Verdana"/>
              </a:rPr>
              <a:t> </a:t>
            </a:r>
            <a:r>
              <a:rPr lang="en-IN" sz="2400" spc="-300" dirty="0">
                <a:latin typeface="+mn-lt"/>
                <a:cs typeface="Verdana"/>
              </a:rPr>
              <a:t>–</a:t>
            </a:r>
            <a:r>
              <a:rPr lang="en-IN" sz="2400" spc="-210" dirty="0">
                <a:latin typeface="+mn-lt"/>
                <a:cs typeface="Verdana"/>
              </a:rPr>
              <a:t> </a:t>
            </a:r>
            <a:r>
              <a:rPr lang="en-IN" sz="2400" spc="-130" dirty="0">
                <a:latin typeface="+mn-lt"/>
                <a:cs typeface="Verdana"/>
              </a:rPr>
              <a:t>Identify</a:t>
            </a:r>
            <a:r>
              <a:rPr lang="en-IN" sz="2400" spc="-210" dirty="0">
                <a:latin typeface="+mn-lt"/>
                <a:cs typeface="Verdana"/>
              </a:rPr>
              <a:t> </a:t>
            </a:r>
            <a:r>
              <a:rPr lang="en-IN" sz="2400" spc="-110" dirty="0">
                <a:latin typeface="+mn-lt"/>
                <a:cs typeface="Verdana"/>
              </a:rPr>
              <a:t>important</a:t>
            </a:r>
            <a:r>
              <a:rPr lang="en-IN" sz="2400" spc="-215" dirty="0">
                <a:latin typeface="+mn-lt"/>
                <a:cs typeface="Verdana"/>
              </a:rPr>
              <a:t> </a:t>
            </a:r>
            <a:r>
              <a:rPr lang="en-IN" sz="2400" spc="-10" dirty="0">
                <a:latin typeface="+mn-lt"/>
                <a:cs typeface="Verdana"/>
              </a:rPr>
              <a:t>patterns.</a:t>
            </a:r>
            <a:endParaRPr lang="en-IN" sz="2400" dirty="0">
              <a:latin typeface="+mn-lt"/>
              <a:cs typeface="Verdana"/>
            </a:endParaRPr>
          </a:p>
          <a:p>
            <a:pPr marL="412115" indent="-406400">
              <a:lnSpc>
                <a:spcPct val="100000"/>
              </a:lnSpc>
              <a:spcBef>
                <a:spcPts val="605"/>
              </a:spcBef>
              <a:buSzPct val="98412"/>
              <a:buAutoNum type="arabicPeriod"/>
              <a:tabLst>
                <a:tab pos="412115" algn="l"/>
              </a:tabLst>
            </a:pPr>
            <a:r>
              <a:rPr lang="en-IN" sz="2400" spc="-35" dirty="0">
                <a:latin typeface="+mn-lt"/>
                <a:cs typeface="Verdana"/>
              </a:rPr>
              <a:t>Predictive</a:t>
            </a:r>
            <a:r>
              <a:rPr lang="en-IN" sz="2400" spc="-165" dirty="0">
                <a:latin typeface="+mn-lt"/>
                <a:cs typeface="Verdana"/>
              </a:rPr>
              <a:t> </a:t>
            </a:r>
            <a:r>
              <a:rPr lang="en-IN" sz="2400" dirty="0" err="1">
                <a:latin typeface="+mn-lt"/>
                <a:cs typeface="Verdana"/>
              </a:rPr>
              <a:t>Modeling</a:t>
            </a:r>
            <a:r>
              <a:rPr lang="en-IN" sz="2400" spc="-160" dirty="0">
                <a:latin typeface="+mn-lt"/>
                <a:cs typeface="Verdana"/>
              </a:rPr>
              <a:t> </a:t>
            </a:r>
            <a:r>
              <a:rPr lang="en-IN" sz="2400" spc="-300" dirty="0">
                <a:latin typeface="+mn-lt"/>
                <a:cs typeface="Verdana"/>
              </a:rPr>
              <a:t>–</a:t>
            </a:r>
            <a:r>
              <a:rPr lang="en-IN" sz="2400" spc="-165" dirty="0">
                <a:latin typeface="+mn-lt"/>
                <a:cs typeface="Verdana"/>
              </a:rPr>
              <a:t> </a:t>
            </a:r>
            <a:r>
              <a:rPr lang="en-IN" sz="2400" dirty="0">
                <a:latin typeface="+mn-lt"/>
                <a:cs typeface="Verdana"/>
              </a:rPr>
              <a:t>Forecast</a:t>
            </a:r>
            <a:r>
              <a:rPr lang="en-IN" sz="2400" spc="-160" dirty="0">
                <a:latin typeface="+mn-lt"/>
                <a:cs typeface="Verdana"/>
              </a:rPr>
              <a:t> </a:t>
            </a:r>
            <a:r>
              <a:rPr lang="en-IN" sz="2400" spc="-30" dirty="0">
                <a:latin typeface="+mn-lt"/>
                <a:cs typeface="Verdana"/>
              </a:rPr>
              <a:t>stock</a:t>
            </a:r>
            <a:r>
              <a:rPr lang="en-IN" sz="2400" spc="-160" dirty="0">
                <a:latin typeface="+mn-lt"/>
                <a:cs typeface="Verdana"/>
              </a:rPr>
              <a:t> </a:t>
            </a:r>
            <a:r>
              <a:rPr lang="en-IN" sz="2400" spc="-10" dirty="0" err="1">
                <a:latin typeface="+mn-lt"/>
                <a:cs typeface="Verdana"/>
              </a:rPr>
              <a:t>behavior</a:t>
            </a:r>
            <a:r>
              <a:rPr lang="en-IN" sz="2400" spc="-10" dirty="0">
                <a:latin typeface="+mn-lt"/>
                <a:cs typeface="Verdana"/>
              </a:rPr>
              <a:t>.</a:t>
            </a:r>
            <a:endParaRPr lang="en-IN" sz="2400" dirty="0">
              <a:latin typeface="+mn-lt"/>
              <a:cs typeface="Verdana"/>
            </a:endParaRPr>
          </a:p>
          <a:p>
            <a:pPr marL="411480" indent="-406400">
              <a:lnSpc>
                <a:spcPct val="100000"/>
              </a:lnSpc>
              <a:spcBef>
                <a:spcPts val="610"/>
              </a:spcBef>
              <a:buSzPct val="98412"/>
              <a:buAutoNum type="arabicPeriod"/>
              <a:tabLst>
                <a:tab pos="411480" algn="l"/>
              </a:tabLst>
            </a:pPr>
            <a:r>
              <a:rPr lang="en-IN" sz="2400" spc="-114" dirty="0">
                <a:latin typeface="+mn-lt"/>
                <a:cs typeface="Verdana"/>
              </a:rPr>
              <a:t>Interactive</a:t>
            </a:r>
            <a:r>
              <a:rPr lang="en-IN" sz="2400" spc="-200" dirty="0">
                <a:latin typeface="+mn-lt"/>
                <a:cs typeface="Verdana"/>
              </a:rPr>
              <a:t> </a:t>
            </a:r>
            <a:r>
              <a:rPr lang="en-IN" sz="2400" spc="-70" dirty="0">
                <a:latin typeface="+mn-lt"/>
                <a:cs typeface="Verdana"/>
              </a:rPr>
              <a:t>Visualization</a:t>
            </a:r>
            <a:r>
              <a:rPr lang="en-IN" sz="2400" spc="-200" dirty="0">
                <a:latin typeface="+mn-lt"/>
                <a:cs typeface="Verdana"/>
              </a:rPr>
              <a:t> </a:t>
            </a:r>
          </a:p>
          <a:p>
            <a:pPr marL="411480" indent="-406400">
              <a:lnSpc>
                <a:spcPct val="100000"/>
              </a:lnSpc>
              <a:spcBef>
                <a:spcPts val="610"/>
              </a:spcBef>
              <a:buSzPct val="98412"/>
              <a:buAutoNum type="arabicPeriod"/>
              <a:tabLst>
                <a:tab pos="411480" algn="l"/>
              </a:tabLst>
            </a:pPr>
            <a:r>
              <a:rPr lang="en-IN" sz="2400" spc="-155" dirty="0">
                <a:latin typeface="+mn-lt"/>
                <a:cs typeface="Verdana"/>
              </a:rPr>
              <a:t>Insight</a:t>
            </a:r>
            <a:r>
              <a:rPr lang="en-IN" sz="2400" spc="-195" dirty="0">
                <a:latin typeface="+mn-lt"/>
                <a:cs typeface="Verdana"/>
              </a:rPr>
              <a:t> </a:t>
            </a:r>
            <a:r>
              <a:rPr lang="en-IN" sz="2400" spc="-60" dirty="0">
                <a:latin typeface="+mn-lt"/>
                <a:cs typeface="Verdana"/>
              </a:rPr>
              <a:t>Generation</a:t>
            </a:r>
            <a:r>
              <a:rPr lang="en-IN" sz="2400" spc="-195" dirty="0">
                <a:latin typeface="+mn-lt"/>
                <a:cs typeface="Verdana"/>
              </a:rPr>
              <a:t> </a:t>
            </a:r>
            <a:r>
              <a:rPr lang="en-IN" sz="2400" spc="-300" dirty="0">
                <a:latin typeface="+mn-lt"/>
                <a:cs typeface="Verdana"/>
              </a:rPr>
              <a:t>–</a:t>
            </a:r>
            <a:r>
              <a:rPr lang="en-IN" sz="2400" spc="-190" dirty="0">
                <a:latin typeface="+mn-lt"/>
                <a:cs typeface="Verdana"/>
              </a:rPr>
              <a:t> </a:t>
            </a:r>
            <a:r>
              <a:rPr lang="en-IN" sz="2400" spc="-45" dirty="0">
                <a:latin typeface="+mn-lt"/>
                <a:cs typeface="Verdana"/>
              </a:rPr>
              <a:t>Provide</a:t>
            </a:r>
            <a:r>
              <a:rPr lang="en-IN" sz="2400" spc="-195" dirty="0">
                <a:latin typeface="+mn-lt"/>
                <a:cs typeface="Verdana"/>
              </a:rPr>
              <a:t> </a:t>
            </a:r>
            <a:r>
              <a:rPr lang="en-IN" sz="2400" spc="-10" dirty="0">
                <a:latin typeface="+mn-lt"/>
                <a:cs typeface="Verdana"/>
              </a:rPr>
              <a:t>strategic recommendations.</a:t>
            </a:r>
            <a:endParaRPr lang="en-IN" sz="2400" dirty="0">
              <a:latin typeface="+mn-lt"/>
              <a:cs typeface="Verdana"/>
            </a:endParaRPr>
          </a:p>
          <a:p>
            <a:pPr marL="412115" indent="-406400">
              <a:lnSpc>
                <a:spcPct val="100000"/>
              </a:lnSpc>
              <a:spcBef>
                <a:spcPts val="610"/>
              </a:spcBef>
              <a:buSzPct val="98412"/>
              <a:buAutoNum type="arabicPeriod"/>
              <a:tabLst>
                <a:tab pos="412115" algn="l"/>
              </a:tabLst>
            </a:pPr>
            <a:r>
              <a:rPr lang="en-IN" sz="2400" spc="-125" dirty="0">
                <a:latin typeface="+mn-lt"/>
                <a:cs typeface="Verdana"/>
              </a:rPr>
              <a:t>Integration</a:t>
            </a:r>
            <a:r>
              <a:rPr lang="en-IN" sz="2400" spc="-210" dirty="0">
                <a:latin typeface="+mn-lt"/>
                <a:cs typeface="Verdana"/>
              </a:rPr>
              <a:t> </a:t>
            </a:r>
            <a:r>
              <a:rPr lang="en-IN" sz="2400" dirty="0">
                <a:latin typeface="+mn-lt"/>
                <a:cs typeface="Verdana"/>
              </a:rPr>
              <a:t>&amp;</a:t>
            </a:r>
            <a:r>
              <a:rPr lang="en-IN" sz="2400" spc="-210" dirty="0">
                <a:latin typeface="+mn-lt"/>
                <a:cs typeface="Verdana"/>
              </a:rPr>
              <a:t> </a:t>
            </a:r>
            <a:r>
              <a:rPr lang="en-IN" sz="2400" spc="-55" dirty="0">
                <a:latin typeface="+mn-lt"/>
                <a:cs typeface="Verdana"/>
              </a:rPr>
              <a:t>Deployment</a:t>
            </a:r>
            <a:r>
              <a:rPr lang="en-IN" sz="2400" spc="-210" dirty="0">
                <a:latin typeface="+mn-lt"/>
                <a:cs typeface="Verdana"/>
              </a:rPr>
              <a:t> </a:t>
            </a:r>
            <a:r>
              <a:rPr lang="en-IN" sz="2400" spc="-300" dirty="0">
                <a:latin typeface="+mn-lt"/>
                <a:cs typeface="Verdana"/>
              </a:rPr>
              <a:t>–</a:t>
            </a:r>
            <a:r>
              <a:rPr lang="en-IN" sz="2400" spc="-204" dirty="0">
                <a:latin typeface="+mn-lt"/>
                <a:cs typeface="Verdana"/>
              </a:rPr>
              <a:t> </a:t>
            </a:r>
            <a:r>
              <a:rPr lang="en-IN" sz="2400" spc="-130" dirty="0">
                <a:latin typeface="+mn-lt"/>
                <a:cs typeface="Verdana"/>
              </a:rPr>
              <a:t>Implement</a:t>
            </a:r>
            <a:r>
              <a:rPr lang="en-IN" sz="2400" spc="-210" dirty="0">
                <a:latin typeface="+mn-lt"/>
                <a:cs typeface="Verdana"/>
              </a:rPr>
              <a:t> </a:t>
            </a:r>
            <a:r>
              <a:rPr lang="en-IN" sz="2400" spc="-65" dirty="0">
                <a:latin typeface="+mn-lt"/>
                <a:cs typeface="Verdana"/>
              </a:rPr>
              <a:t>insights</a:t>
            </a:r>
            <a:r>
              <a:rPr lang="en-IN" sz="2400" spc="-210" dirty="0">
                <a:latin typeface="+mn-lt"/>
                <a:cs typeface="Verdana"/>
              </a:rPr>
              <a:t> </a:t>
            </a:r>
            <a:r>
              <a:rPr lang="en-IN" sz="2400" spc="-95" dirty="0">
                <a:latin typeface="+mn-lt"/>
                <a:cs typeface="Verdana"/>
              </a:rPr>
              <a:t>into</a:t>
            </a:r>
            <a:r>
              <a:rPr lang="en-IN" sz="2400" spc="-210" dirty="0">
                <a:latin typeface="+mn-lt"/>
                <a:cs typeface="Verdana"/>
              </a:rPr>
              <a:t> </a:t>
            </a:r>
            <a:r>
              <a:rPr lang="en-IN" sz="2400" spc="-10" dirty="0">
                <a:latin typeface="+mn-lt"/>
                <a:cs typeface="Verdana"/>
              </a:rPr>
              <a:t>business.</a:t>
            </a:r>
            <a:endParaRPr lang="en-IN" sz="2400" dirty="0">
              <a:latin typeface="+mn-lt"/>
              <a:cs typeface="Verdana"/>
            </a:endParaRPr>
          </a:p>
          <a:p>
            <a:pPr marL="412115" indent="-406400">
              <a:lnSpc>
                <a:spcPct val="100000"/>
              </a:lnSpc>
              <a:spcBef>
                <a:spcPts val="605"/>
              </a:spcBef>
              <a:buSzPct val="98412"/>
              <a:buAutoNum type="arabicPeriod"/>
              <a:tabLst>
                <a:tab pos="412115" algn="l"/>
              </a:tabLst>
            </a:pPr>
            <a:r>
              <a:rPr lang="en-IN" sz="2400" spc="-35" dirty="0">
                <a:latin typeface="+mn-lt"/>
                <a:cs typeface="Verdana"/>
              </a:rPr>
              <a:t>Performance</a:t>
            </a:r>
            <a:r>
              <a:rPr lang="en-IN" sz="2400" spc="-220" dirty="0">
                <a:latin typeface="+mn-lt"/>
                <a:cs typeface="Verdana"/>
              </a:rPr>
              <a:t> </a:t>
            </a:r>
            <a:r>
              <a:rPr lang="en-IN" sz="2400" spc="-60" dirty="0">
                <a:latin typeface="+mn-lt"/>
                <a:cs typeface="Verdana"/>
              </a:rPr>
              <a:t>Monitoring</a:t>
            </a:r>
            <a:r>
              <a:rPr lang="en-IN" sz="2400" spc="-215" dirty="0">
                <a:latin typeface="+mn-lt"/>
                <a:cs typeface="Verdana"/>
              </a:rPr>
              <a:t> </a:t>
            </a:r>
            <a:r>
              <a:rPr lang="en-IN" sz="2400" spc="-300" dirty="0">
                <a:latin typeface="+mn-lt"/>
                <a:cs typeface="Verdana"/>
              </a:rPr>
              <a:t>–</a:t>
            </a:r>
            <a:r>
              <a:rPr lang="en-IN" sz="2400" spc="-220" dirty="0">
                <a:latin typeface="+mn-lt"/>
                <a:cs typeface="Verdana"/>
              </a:rPr>
              <a:t> </a:t>
            </a:r>
            <a:r>
              <a:rPr lang="en-IN" sz="2400" spc="-95" dirty="0">
                <a:latin typeface="+mn-lt"/>
                <a:cs typeface="Verdana"/>
              </a:rPr>
              <a:t>Maintain</a:t>
            </a:r>
            <a:r>
              <a:rPr lang="en-IN" sz="2400" spc="-215" dirty="0">
                <a:latin typeface="+mn-lt"/>
                <a:cs typeface="Verdana"/>
              </a:rPr>
              <a:t> </a:t>
            </a:r>
            <a:r>
              <a:rPr lang="en-IN" sz="2400" dirty="0">
                <a:latin typeface="+mn-lt"/>
                <a:cs typeface="Verdana"/>
              </a:rPr>
              <a:t>model</a:t>
            </a:r>
            <a:r>
              <a:rPr lang="en-IN" sz="2400" spc="-215" dirty="0">
                <a:latin typeface="+mn-lt"/>
                <a:cs typeface="Verdana"/>
              </a:rPr>
              <a:t> </a:t>
            </a:r>
            <a:r>
              <a:rPr lang="en-IN" sz="2400" dirty="0">
                <a:latin typeface="+mn-lt"/>
                <a:cs typeface="Verdana"/>
              </a:rPr>
              <a:t>accuracy</a:t>
            </a:r>
            <a:r>
              <a:rPr lang="en-IN" sz="2400" spc="-220" dirty="0">
                <a:latin typeface="+mn-lt"/>
                <a:cs typeface="Verdana"/>
              </a:rPr>
              <a:t> </a:t>
            </a:r>
            <a:r>
              <a:rPr lang="en-IN" sz="2400" spc="-80" dirty="0">
                <a:latin typeface="+mn-lt"/>
                <a:cs typeface="Verdana"/>
              </a:rPr>
              <a:t>over</a:t>
            </a:r>
            <a:r>
              <a:rPr lang="en-IN" sz="2400" spc="-215" dirty="0">
                <a:latin typeface="+mn-lt"/>
                <a:cs typeface="Verdana"/>
              </a:rPr>
              <a:t> </a:t>
            </a:r>
            <a:r>
              <a:rPr lang="en-IN" sz="2400" spc="-35" dirty="0">
                <a:latin typeface="+mn-lt"/>
                <a:cs typeface="Verdana"/>
              </a:rPr>
              <a:t>time.</a:t>
            </a:r>
            <a:endParaRPr lang="en-IN" sz="2400" dirty="0">
              <a:latin typeface="+mn-lt"/>
              <a:cs typeface="Verdana"/>
            </a:endParaRPr>
          </a:p>
          <a:p>
            <a:endParaRPr lang="en-US" dirty="0"/>
          </a:p>
        </p:txBody>
      </p:sp>
    </p:spTree>
    <p:extLst>
      <p:ext uri="{BB962C8B-B14F-4D97-AF65-F5344CB8AC3E}">
        <p14:creationId xmlns:p14="http://schemas.microsoft.com/office/powerpoint/2010/main" val="22762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D8247-A96F-AB7F-F0F4-CC47A90892C3}"/>
              </a:ext>
            </a:extLst>
          </p:cNvPr>
          <p:cNvSpPr>
            <a:spLocks noGrp="1"/>
          </p:cNvSpPr>
          <p:nvPr>
            <p:ph type="title"/>
          </p:nvPr>
        </p:nvSpPr>
        <p:spPr>
          <a:xfrm>
            <a:off x="1185441" y="2857352"/>
            <a:ext cx="9905998" cy="712571"/>
          </a:xfrm>
        </p:spPr>
        <p:txBody>
          <a:bodyPr/>
          <a:lstStyle/>
          <a:p>
            <a:r>
              <a:rPr lang="en-IN" dirty="0"/>
              <a:t>Tools and Libraries:</a:t>
            </a:r>
            <a:endParaRPr lang="en-US" dirty="0"/>
          </a:p>
        </p:txBody>
      </p:sp>
      <p:sp>
        <p:nvSpPr>
          <p:cNvPr id="3" name="Content Placeholder 2">
            <a:extLst>
              <a:ext uri="{FF2B5EF4-FFF2-40B4-BE49-F238E27FC236}">
                <a16:creationId xmlns:a16="http://schemas.microsoft.com/office/drawing/2014/main" id="{A7F2F55A-7346-C73B-5AB9-FAEA04750F75}"/>
              </a:ext>
            </a:extLst>
          </p:cNvPr>
          <p:cNvSpPr>
            <a:spLocks noGrp="1"/>
          </p:cNvSpPr>
          <p:nvPr>
            <p:ph idx="1"/>
          </p:nvPr>
        </p:nvSpPr>
        <p:spPr>
          <a:xfrm>
            <a:off x="1143000" y="889657"/>
            <a:ext cx="9905999" cy="1967695"/>
          </a:xfrm>
        </p:spPr>
        <p:txBody>
          <a:bodyPr/>
          <a:lstStyle/>
          <a:p>
            <a:pPr>
              <a:buFont typeface="Arial" panose="020B0604020202020204" pitchFamily="34" charset="0"/>
              <a:buChar char="•"/>
            </a:pPr>
            <a:r>
              <a:rPr lang="en-IN" b="1" dirty="0"/>
              <a:t>Yahoo Finance API</a:t>
            </a:r>
            <a:r>
              <a:rPr lang="en-IN" dirty="0"/>
              <a:t> (using </a:t>
            </a:r>
            <a:r>
              <a:rPr lang="en-IN" dirty="0" err="1"/>
              <a:t>yfinance</a:t>
            </a:r>
            <a:r>
              <a:rPr lang="en-IN" dirty="0"/>
              <a:t> Python package)</a:t>
            </a:r>
          </a:p>
          <a:p>
            <a:pPr>
              <a:buFont typeface="Arial" panose="020B0604020202020204" pitchFamily="34" charset="0"/>
              <a:buChar char="•"/>
            </a:pPr>
            <a:r>
              <a:rPr lang="en-IN" dirty="0"/>
              <a:t>Example Stocks: Apple (AAPL), Tesla (TSLA), Microsoft (MSFT)</a:t>
            </a:r>
          </a:p>
          <a:p>
            <a:r>
              <a:rPr lang="en-IN" dirty="0"/>
              <a:t>You can also expand to indexes like S&amp;P 500 (GSPC).</a:t>
            </a:r>
          </a:p>
          <a:p>
            <a:endParaRPr lang="en-US" dirty="0"/>
          </a:p>
        </p:txBody>
      </p:sp>
      <p:sp>
        <p:nvSpPr>
          <p:cNvPr id="4" name="Title 1">
            <a:extLst>
              <a:ext uri="{FF2B5EF4-FFF2-40B4-BE49-F238E27FC236}">
                <a16:creationId xmlns:a16="http://schemas.microsoft.com/office/drawing/2014/main" id="{1772DBBB-DFEA-8687-8C88-9C6877BD0155}"/>
              </a:ext>
            </a:extLst>
          </p:cNvPr>
          <p:cNvSpPr txBox="1">
            <a:spLocks/>
          </p:cNvSpPr>
          <p:nvPr/>
        </p:nvSpPr>
        <p:spPr>
          <a:xfrm>
            <a:off x="1248762" y="370529"/>
            <a:ext cx="9905998" cy="7125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IN" dirty="0"/>
              <a:t>Data Sources:</a:t>
            </a:r>
            <a:endParaRPr lang="en-US" dirty="0"/>
          </a:p>
        </p:txBody>
      </p:sp>
      <p:sp>
        <p:nvSpPr>
          <p:cNvPr id="5" name="Content Placeholder 2">
            <a:extLst>
              <a:ext uri="{FF2B5EF4-FFF2-40B4-BE49-F238E27FC236}">
                <a16:creationId xmlns:a16="http://schemas.microsoft.com/office/drawing/2014/main" id="{28BCC583-AD1C-7CFD-8507-A7354AF9AFD2}"/>
              </a:ext>
            </a:extLst>
          </p:cNvPr>
          <p:cNvSpPr txBox="1">
            <a:spLocks/>
          </p:cNvSpPr>
          <p:nvPr/>
        </p:nvSpPr>
        <p:spPr>
          <a:xfrm>
            <a:off x="1248761" y="3672569"/>
            <a:ext cx="9905999" cy="35417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buFont typeface="Arial" panose="020B0604020202020204" pitchFamily="34" charset="0"/>
              <a:buChar char="•"/>
            </a:pPr>
            <a:r>
              <a:rPr lang="en-IN" b="1" dirty="0"/>
              <a:t>Python</a:t>
            </a:r>
            <a:endParaRPr lang="en-IN" dirty="0"/>
          </a:p>
          <a:p>
            <a:pPr>
              <a:buFont typeface="Arial" panose="020B0604020202020204" pitchFamily="34" charset="0"/>
              <a:buChar char="•"/>
            </a:pPr>
            <a:r>
              <a:rPr lang="en-IN" b="1" dirty="0"/>
              <a:t>Libraries</a:t>
            </a:r>
            <a:r>
              <a:rPr lang="en-IN" dirty="0"/>
              <a:t>:</a:t>
            </a:r>
          </a:p>
          <a:p>
            <a:pPr marL="742950" lvl="1" indent="-285750">
              <a:buFont typeface="Arial" panose="020B0604020202020204" pitchFamily="34" charset="0"/>
              <a:buChar char="•"/>
            </a:pPr>
            <a:r>
              <a:rPr lang="en-IN" dirty="0" err="1"/>
              <a:t>numpy</a:t>
            </a:r>
            <a:r>
              <a:rPr lang="en-IN" dirty="0"/>
              <a:t>, pandas, scikit-learn</a:t>
            </a:r>
          </a:p>
          <a:p>
            <a:pPr marL="742950" lvl="1" indent="-285750">
              <a:buFont typeface="Arial" panose="020B0604020202020204" pitchFamily="34" charset="0"/>
              <a:buChar char="•"/>
            </a:pPr>
            <a:r>
              <a:rPr lang="en-IN" dirty="0"/>
              <a:t>matplotlib, seaborn</a:t>
            </a:r>
          </a:p>
          <a:p>
            <a:pPr marL="742950" lvl="1" indent="-285750">
              <a:buFont typeface="Arial" panose="020B0604020202020204" pitchFamily="34" charset="0"/>
              <a:buChar char="•"/>
            </a:pPr>
            <a:r>
              <a:rPr lang="en-IN" dirty="0" err="1"/>
              <a:t>keras</a:t>
            </a:r>
            <a:r>
              <a:rPr lang="en-IN" dirty="0"/>
              <a:t>, </a:t>
            </a:r>
            <a:r>
              <a:rPr lang="en-IN" dirty="0" err="1"/>
              <a:t>tensorflow</a:t>
            </a:r>
            <a:r>
              <a:rPr lang="en-IN" dirty="0"/>
              <a:t> (for deep learning)</a:t>
            </a:r>
          </a:p>
          <a:p>
            <a:pPr marL="742950" lvl="1" indent="-285750">
              <a:buFont typeface="Arial" panose="020B0604020202020204" pitchFamily="34" charset="0"/>
              <a:buChar char="•"/>
            </a:pPr>
            <a:r>
              <a:rPr lang="en-IN" dirty="0" err="1"/>
              <a:t>yfinance</a:t>
            </a:r>
            <a:r>
              <a:rPr lang="en-IN" dirty="0"/>
              <a:t> (for data collection)</a:t>
            </a:r>
          </a:p>
          <a:p>
            <a:endParaRPr lang="en-US" dirty="0"/>
          </a:p>
        </p:txBody>
      </p:sp>
    </p:spTree>
    <p:extLst>
      <p:ext uri="{BB962C8B-B14F-4D97-AF65-F5344CB8AC3E}">
        <p14:creationId xmlns:p14="http://schemas.microsoft.com/office/powerpoint/2010/main" val="758020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F5D22-20B2-99CA-BC43-D0685807A403}"/>
              </a:ext>
            </a:extLst>
          </p:cNvPr>
          <p:cNvSpPr>
            <a:spLocks noGrp="1"/>
          </p:cNvSpPr>
          <p:nvPr>
            <p:ph type="title"/>
          </p:nvPr>
        </p:nvSpPr>
        <p:spPr>
          <a:xfrm>
            <a:off x="2171426" y="29939"/>
            <a:ext cx="9905998" cy="1478570"/>
          </a:xfrm>
        </p:spPr>
        <p:txBody>
          <a:bodyPr/>
          <a:lstStyle/>
          <a:p>
            <a:r>
              <a:rPr lang="en-US" dirty="0"/>
              <a:t>Installing yahoo finance database </a:t>
            </a:r>
          </a:p>
        </p:txBody>
      </p:sp>
      <p:pic>
        <p:nvPicPr>
          <p:cNvPr id="5" name="Content Placeholder 4">
            <a:extLst>
              <a:ext uri="{FF2B5EF4-FFF2-40B4-BE49-F238E27FC236}">
                <a16:creationId xmlns:a16="http://schemas.microsoft.com/office/drawing/2014/main" id="{511121FE-86EF-76A5-3CE8-22B1E67037CA}"/>
              </a:ext>
            </a:extLst>
          </p:cNvPr>
          <p:cNvPicPr>
            <a:picLocks noGrp="1" noChangeAspect="1"/>
          </p:cNvPicPr>
          <p:nvPr>
            <p:ph idx="1"/>
          </p:nvPr>
        </p:nvPicPr>
        <p:blipFill>
          <a:blip r:embed="rId2"/>
          <a:stretch>
            <a:fillRect/>
          </a:stretch>
        </p:blipFill>
        <p:spPr>
          <a:xfrm>
            <a:off x="1238731" y="1219200"/>
            <a:ext cx="9714538" cy="5177937"/>
          </a:xfrm>
        </p:spPr>
      </p:pic>
    </p:spTree>
    <p:extLst>
      <p:ext uri="{BB962C8B-B14F-4D97-AF65-F5344CB8AC3E}">
        <p14:creationId xmlns:p14="http://schemas.microsoft.com/office/powerpoint/2010/main" val="1360574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9CD093-9738-673A-3E51-831CA27E99D8}"/>
              </a:ext>
            </a:extLst>
          </p:cNvPr>
          <p:cNvPicPr>
            <a:picLocks noChangeAspect="1"/>
          </p:cNvPicPr>
          <p:nvPr/>
        </p:nvPicPr>
        <p:blipFill>
          <a:blip r:embed="rId2"/>
          <a:stretch>
            <a:fillRect/>
          </a:stretch>
        </p:blipFill>
        <p:spPr>
          <a:xfrm>
            <a:off x="-99165" y="1544637"/>
            <a:ext cx="12390329" cy="3768725"/>
          </a:xfrm>
          <a:prstGeom prst="rect">
            <a:avLst/>
          </a:prstGeom>
        </p:spPr>
      </p:pic>
      <p:sp>
        <p:nvSpPr>
          <p:cNvPr id="9" name="TextBox 8">
            <a:extLst>
              <a:ext uri="{FF2B5EF4-FFF2-40B4-BE49-F238E27FC236}">
                <a16:creationId xmlns:a16="http://schemas.microsoft.com/office/drawing/2014/main" id="{E54B2601-54C1-790D-76FB-BE62E5E84916}"/>
              </a:ext>
            </a:extLst>
          </p:cNvPr>
          <p:cNvSpPr txBox="1"/>
          <p:nvPr/>
        </p:nvSpPr>
        <p:spPr>
          <a:xfrm>
            <a:off x="3331780" y="545802"/>
            <a:ext cx="6201102" cy="769441"/>
          </a:xfrm>
          <a:prstGeom prst="rect">
            <a:avLst/>
          </a:prstGeom>
          <a:noFill/>
        </p:spPr>
        <p:txBody>
          <a:bodyPr wrap="square">
            <a:spAutoFit/>
          </a:bodyPr>
          <a:lstStyle/>
          <a:p>
            <a:r>
              <a:rPr lang="en-IN" sz="4400" b="1" dirty="0"/>
              <a:t>Importing Libraries</a:t>
            </a:r>
            <a:endParaRPr lang="en-US" sz="4400" b="1" dirty="0"/>
          </a:p>
        </p:txBody>
      </p:sp>
    </p:spTree>
    <p:extLst>
      <p:ext uri="{BB962C8B-B14F-4D97-AF65-F5344CB8AC3E}">
        <p14:creationId xmlns:p14="http://schemas.microsoft.com/office/powerpoint/2010/main" val="1093062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E2CD1-23E8-BBF3-50E0-311312A68460}"/>
              </a:ext>
            </a:extLst>
          </p:cNvPr>
          <p:cNvSpPr>
            <a:spLocks noGrp="1"/>
          </p:cNvSpPr>
          <p:nvPr>
            <p:ph type="title"/>
          </p:nvPr>
        </p:nvSpPr>
        <p:spPr>
          <a:xfrm>
            <a:off x="998483" y="93001"/>
            <a:ext cx="12434776" cy="1478570"/>
          </a:xfrm>
        </p:spPr>
        <p:txBody>
          <a:bodyPr>
            <a:normAutofit/>
          </a:bodyPr>
          <a:lstStyle/>
          <a:p>
            <a:r>
              <a:rPr lang="en-IN" b="1" dirty="0"/>
              <a:t>🧩 Cell 3: Sequence Creation Function</a:t>
            </a:r>
            <a:br>
              <a:rPr lang="en-IN" b="1" dirty="0"/>
            </a:br>
            <a:endParaRPr lang="en-US" dirty="0"/>
          </a:p>
        </p:txBody>
      </p:sp>
      <p:pic>
        <p:nvPicPr>
          <p:cNvPr id="5" name="Picture 4">
            <a:extLst>
              <a:ext uri="{FF2B5EF4-FFF2-40B4-BE49-F238E27FC236}">
                <a16:creationId xmlns:a16="http://schemas.microsoft.com/office/drawing/2014/main" id="{8AEDA736-19EC-B122-09E2-5BFA38339FCB}"/>
              </a:ext>
            </a:extLst>
          </p:cNvPr>
          <p:cNvPicPr>
            <a:picLocks noChangeAspect="1"/>
          </p:cNvPicPr>
          <p:nvPr/>
        </p:nvPicPr>
        <p:blipFill>
          <a:blip r:embed="rId2"/>
          <a:stretch>
            <a:fillRect/>
          </a:stretch>
        </p:blipFill>
        <p:spPr>
          <a:xfrm>
            <a:off x="3055526" y="1235186"/>
            <a:ext cx="5537200" cy="1892300"/>
          </a:xfrm>
          <a:prstGeom prst="rect">
            <a:avLst/>
          </a:prstGeom>
        </p:spPr>
      </p:pic>
      <p:sp>
        <p:nvSpPr>
          <p:cNvPr id="7" name="TextBox 6">
            <a:extLst>
              <a:ext uri="{FF2B5EF4-FFF2-40B4-BE49-F238E27FC236}">
                <a16:creationId xmlns:a16="http://schemas.microsoft.com/office/drawing/2014/main" id="{AA6DCD3A-6CA6-0A05-DDB8-775A46EF933A}"/>
              </a:ext>
            </a:extLst>
          </p:cNvPr>
          <p:cNvSpPr txBox="1"/>
          <p:nvPr/>
        </p:nvSpPr>
        <p:spPr>
          <a:xfrm>
            <a:off x="1678670" y="3644041"/>
            <a:ext cx="9115453" cy="1754326"/>
          </a:xfrm>
          <a:prstGeom prst="rect">
            <a:avLst/>
          </a:prstGeom>
          <a:noFill/>
        </p:spPr>
        <p:txBody>
          <a:bodyPr wrap="square">
            <a:spAutoFit/>
          </a:bodyPr>
          <a:lstStyle/>
          <a:p>
            <a:pPr>
              <a:buFont typeface="Arial" panose="020B0604020202020204" pitchFamily="34" charset="0"/>
              <a:buChar char="•"/>
            </a:pPr>
            <a:r>
              <a:rPr lang="en-IN" b="1" dirty="0"/>
              <a:t>Purpose</a:t>
            </a:r>
            <a:r>
              <a:rPr lang="en-IN" dirty="0"/>
              <a:t>: Converts time-series data into input-output sequences for training the model.</a:t>
            </a:r>
          </a:p>
          <a:p>
            <a:pPr>
              <a:buFont typeface="Arial" panose="020B0604020202020204" pitchFamily="34" charset="0"/>
              <a:buChar char="•"/>
            </a:pPr>
            <a:r>
              <a:rPr lang="en-IN" b="1" dirty="0"/>
              <a:t>Details</a:t>
            </a:r>
            <a:r>
              <a:rPr lang="en-IN" dirty="0"/>
              <a:t>:</a:t>
            </a:r>
          </a:p>
          <a:p>
            <a:pPr marL="742950" lvl="1" indent="-285750">
              <a:buFont typeface="Arial" panose="020B0604020202020204" pitchFamily="34" charset="0"/>
              <a:buChar char="•"/>
            </a:pPr>
            <a:r>
              <a:rPr lang="en-IN" dirty="0" err="1"/>
              <a:t>step_size</a:t>
            </a:r>
            <a:r>
              <a:rPr lang="en-IN" dirty="0"/>
              <a:t>=60: Means the model will use the past 60 time steps (e.g., days) to predict the next one.</a:t>
            </a:r>
          </a:p>
          <a:p>
            <a:pPr marL="742950" lvl="1" indent="-285750">
              <a:buFont typeface="Arial" panose="020B0604020202020204" pitchFamily="34" charset="0"/>
              <a:buChar char="•"/>
            </a:pPr>
            <a:r>
              <a:rPr lang="en-IN" dirty="0"/>
              <a:t>X: Contains sequences of 60 previous values.</a:t>
            </a:r>
          </a:p>
          <a:p>
            <a:pPr marL="742950" lvl="1" indent="-285750">
              <a:buFont typeface="Arial" panose="020B0604020202020204" pitchFamily="34" charset="0"/>
              <a:buChar char="•"/>
            </a:pPr>
            <a:r>
              <a:rPr lang="en-IN" dirty="0"/>
              <a:t>y: Contains the next value (i.e., the prediction target).</a:t>
            </a:r>
          </a:p>
        </p:txBody>
      </p:sp>
    </p:spTree>
    <p:extLst>
      <p:ext uri="{BB962C8B-B14F-4D97-AF65-F5344CB8AC3E}">
        <p14:creationId xmlns:p14="http://schemas.microsoft.com/office/powerpoint/2010/main" val="3767067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8A341-1721-BA8B-B285-3A0D177CC8F5}"/>
              </a:ext>
            </a:extLst>
          </p:cNvPr>
          <p:cNvSpPr>
            <a:spLocks noGrp="1"/>
          </p:cNvSpPr>
          <p:nvPr>
            <p:ph type="title"/>
          </p:nvPr>
        </p:nvSpPr>
        <p:spPr/>
        <p:txBody>
          <a:bodyPr/>
          <a:lstStyle/>
          <a:p>
            <a:r>
              <a:rPr lang="en-US" dirty="0"/>
              <a:t> </a:t>
            </a:r>
          </a:p>
        </p:txBody>
      </p:sp>
      <p:pic>
        <p:nvPicPr>
          <p:cNvPr id="7" name="Content Placeholder 6">
            <a:extLst>
              <a:ext uri="{FF2B5EF4-FFF2-40B4-BE49-F238E27FC236}">
                <a16:creationId xmlns:a16="http://schemas.microsoft.com/office/drawing/2014/main" id="{76972BD7-8C49-6AFC-E8B4-1D9B232AE6E0}"/>
              </a:ext>
            </a:extLst>
          </p:cNvPr>
          <p:cNvPicPr>
            <a:picLocks noGrp="1" noChangeAspect="1"/>
          </p:cNvPicPr>
          <p:nvPr>
            <p:ph idx="1"/>
          </p:nvPr>
        </p:nvPicPr>
        <p:blipFill>
          <a:blip r:embed="rId2"/>
          <a:stretch>
            <a:fillRect/>
          </a:stretch>
        </p:blipFill>
        <p:spPr>
          <a:xfrm>
            <a:off x="672662" y="1283730"/>
            <a:ext cx="10574447" cy="4290540"/>
          </a:xfrm>
        </p:spPr>
      </p:pic>
    </p:spTree>
    <p:extLst>
      <p:ext uri="{BB962C8B-B14F-4D97-AF65-F5344CB8AC3E}">
        <p14:creationId xmlns:p14="http://schemas.microsoft.com/office/powerpoint/2010/main" val="17504137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38</TotalTime>
  <Words>442</Words>
  <Application>Microsoft Macintosh PowerPoint</Application>
  <PresentationFormat>Widescreen</PresentationFormat>
  <Paragraphs>58</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-apple-system</vt:lpstr>
      <vt:lpstr>Arial</vt:lpstr>
      <vt:lpstr>Tw Cen MT</vt:lpstr>
      <vt:lpstr>Verdana</vt:lpstr>
      <vt:lpstr>Circuit</vt:lpstr>
      <vt:lpstr>Capstone Project: Stock Price Prediction</vt:lpstr>
      <vt:lpstr>PROBLEM STATEMENT</vt:lpstr>
      <vt:lpstr>PROJECT GOALS</vt:lpstr>
      <vt:lpstr>Key Objectives </vt:lpstr>
      <vt:lpstr>Tools and Libraries:</vt:lpstr>
      <vt:lpstr>Installing yahoo finance database </vt:lpstr>
      <vt:lpstr>PowerPoint Presentation</vt:lpstr>
      <vt:lpstr>🧩 Cell 3: Sequence Creation Function </vt:lpstr>
      <vt:lpstr> </vt:lpstr>
      <vt:lpstr>PowerPoint Presentation</vt:lpstr>
      <vt:lpstr>Building the lstm model </vt:lpstr>
      <vt:lpstr>Predicting the next 5 days  </vt:lpstr>
      <vt:lpstr>PowerPoint Presentation</vt:lpstr>
      <vt:lpstr>EPOCHS RUNNING 45  </vt:lpstr>
      <vt:lpstr>PREDICTION GRAPH OF  ACTUAL PRICE VS PREDICTIED PRICE  </vt:lpstr>
      <vt:lpstr>Accuracy calculation and making output  for next 5 days  </vt:lpstr>
      <vt:lpstr>Lets us also run the code and understand  </vt:lpstr>
      <vt:lpstr>PowerPoint Presentation</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Stock Price Prediction</dc:title>
  <dc:creator>Parsana, Mr. Priyanshkumar Niteshkumar</dc:creator>
  <cp:lastModifiedBy>Parsana, Mr. Priyanshkumar Niteshkumar</cp:lastModifiedBy>
  <cp:revision>1</cp:revision>
  <dcterms:created xsi:type="dcterms:W3CDTF">2025-05-01T15:10:42Z</dcterms:created>
  <dcterms:modified xsi:type="dcterms:W3CDTF">2025-05-01T15:48:50Z</dcterms:modified>
</cp:coreProperties>
</file>